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notesMasterIdLst>
    <p:notesMasterId r:id="rId25"/>
  </p:notesMasterIdLst>
  <p:sldIdLst>
    <p:sldId id="280" r:id="rId2"/>
    <p:sldId id="257" r:id="rId3"/>
    <p:sldId id="258" r:id="rId4"/>
    <p:sldId id="259" r:id="rId5"/>
    <p:sldId id="260" r:id="rId6"/>
    <p:sldId id="261" r:id="rId7"/>
    <p:sldId id="262" r:id="rId8"/>
    <p:sldId id="263"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Lst>
  <p:sldSz cx="9144000" cy="5143500" type="screen16x9"/>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09" autoAdjust="0"/>
    <p:restoredTop sz="94660"/>
  </p:normalViewPr>
  <p:slideViewPr>
    <p:cSldViewPr>
      <p:cViewPr varScale="1">
        <p:scale>
          <a:sx n="94" d="100"/>
          <a:sy n="94" d="100"/>
        </p:scale>
        <p:origin x="-684" y="-90"/>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EB60C5E-7A21-4ACF-8CD3-A458A22A5175}" type="datetimeFigureOut">
              <a:rPr lang="ru-RU" smtClean="0"/>
              <a:t>20.03.2024</a:t>
            </a:fld>
            <a:endParaRPr lang="ru-RU"/>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BC6CCA-7E07-4C2D-8BC9-E5F6F488EC22}" type="slidenum">
              <a:rPr lang="ru-RU" smtClean="0"/>
              <a:t>‹#›</a:t>
            </a:fld>
            <a:endParaRPr lang="ru-RU"/>
          </a:p>
        </p:txBody>
      </p:sp>
    </p:spTree>
    <p:extLst>
      <p:ext uri="{BB962C8B-B14F-4D97-AF65-F5344CB8AC3E}">
        <p14:creationId xmlns:p14="http://schemas.microsoft.com/office/powerpoint/2010/main" val="5112275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95" name="Group 94"/>
          <p:cNvGrpSpPr/>
          <p:nvPr/>
        </p:nvGrpSpPr>
        <p:grpSpPr>
          <a:xfrm>
            <a:off x="0" y="-22858"/>
            <a:ext cx="9067800" cy="5166955"/>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B4C71EC6-210F-42DE-9C53-41977AD35B3D}" type="datetimeFigureOut">
              <a:rPr lang="ru-RU" smtClean="0"/>
              <a:t>20.03.2024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113" name="Rectangle 112"/>
          <p:cNvSpPr/>
          <p:nvPr/>
        </p:nvSpPr>
        <p:spPr>
          <a:xfrm>
            <a:off x="0" y="1428750"/>
            <a:ext cx="4953000" cy="234315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1543050"/>
            <a:ext cx="4801394" cy="2115741"/>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1597819"/>
            <a:ext cx="4419600" cy="1200245"/>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228600" y="2800350"/>
            <a:ext cx="4419600" cy="8001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20.03.2024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20.03.2024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20.03.2024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2" y="-22859"/>
            <a:ext cx="9067799" cy="363474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3233376"/>
            <a:ext cx="9144000" cy="142875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3290526"/>
            <a:ext cx="9144000" cy="1191"/>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4603785"/>
            <a:ext cx="9144000" cy="1191"/>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4216023"/>
            <a:ext cx="8305800" cy="310987"/>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95" name="Title 94"/>
          <p:cNvSpPr>
            <a:spLocks noGrp="1"/>
          </p:cNvSpPr>
          <p:nvPr>
            <p:ph type="title"/>
          </p:nvPr>
        </p:nvSpPr>
        <p:spPr>
          <a:xfrm>
            <a:off x="457200" y="3347676"/>
            <a:ext cx="8305800" cy="857250"/>
          </a:xfrm>
        </p:spPr>
        <p:txBody>
          <a:bodyPr/>
          <a:lstStyle/>
          <a:p>
            <a:r>
              <a:rPr lang="ru-RU" smtClean="0"/>
              <a:t>Образец заголовка</a:t>
            </a:r>
            <a:endParaRPr lang="en-US"/>
          </a:p>
        </p:txBody>
      </p:sp>
      <p:sp>
        <p:nvSpPr>
          <p:cNvPr id="2" name="Date Placeholder 1"/>
          <p:cNvSpPr>
            <a:spLocks noGrp="1"/>
          </p:cNvSpPr>
          <p:nvPr>
            <p:ph type="dt" sz="half" idx="10"/>
          </p:nvPr>
        </p:nvSpPr>
        <p:spPr/>
        <p:txBody>
          <a:bodyPr/>
          <a:lstStyle/>
          <a:p>
            <a:fld id="{B4C71EC6-210F-42DE-9C53-41977AD35B3D}" type="datetimeFigureOut">
              <a:rPr lang="ru-RU" smtClean="0"/>
              <a:t>20.03.2024</a:t>
            </a:fld>
            <a:endParaRPr lang="ru-RU"/>
          </a:p>
        </p:txBody>
      </p:sp>
      <p:sp>
        <p:nvSpPr>
          <p:cNvPr id="91" name="Footer Placeholder 90"/>
          <p:cNvSpPr>
            <a:spLocks noGrp="1"/>
          </p:cNvSpPr>
          <p:nvPr>
            <p:ph type="ftr" sz="quarter" idx="11"/>
          </p:nvPr>
        </p:nvSpPr>
        <p:spPr/>
        <p:txBody>
          <a:bodyPr/>
          <a:lstStyle/>
          <a:p>
            <a:endParaRPr lang="ru-RU"/>
          </a:p>
        </p:txBody>
      </p:sp>
      <p:sp>
        <p:nvSpPr>
          <p:cNvPr id="92" name="Slide Number Placeholder 91"/>
          <p:cNvSpPr>
            <a:spLocks noGrp="1"/>
          </p:cNvSpPr>
          <p:nvPr>
            <p:ph type="sldNum" sz="quarter" idx="12"/>
          </p:nvPr>
        </p:nvSpPr>
        <p:spPr/>
        <p:txBody>
          <a:bodyPr/>
          <a:lstStyle/>
          <a:p>
            <a:fld id="{B19B0651-EE4F-4900-A07F-96A6BFA9D0F0}"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t>20.03.2024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fld id="{B4C71EC6-210F-42DE-9C53-41977AD35B3D}" type="datetimeFigureOut">
              <a:rPr lang="ru-RU" smtClean="0"/>
              <a:t>20.03.2024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t>20.03.2024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20.03.2024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04788"/>
            <a:ext cx="548640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t>20.03.2024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37" name="Rectangle 36"/>
          <p:cNvSpPr/>
          <p:nvPr/>
        </p:nvSpPr>
        <p:spPr>
          <a:xfrm>
            <a:off x="0" y="1172718"/>
            <a:ext cx="2761488" cy="2484882"/>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505347" y="2415905"/>
            <a:ext cx="226314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284732"/>
            <a:ext cx="2651760" cy="1191"/>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3550158"/>
            <a:ext cx="2651760" cy="1191"/>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426464"/>
            <a:ext cx="2377440" cy="10287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152400" y="2455164"/>
            <a:ext cx="2377440" cy="10287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285750"/>
            <a:ext cx="5562600" cy="42291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t>20.03.2024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33" name="Rectangle 32"/>
          <p:cNvSpPr/>
          <p:nvPr/>
        </p:nvSpPr>
        <p:spPr>
          <a:xfrm>
            <a:off x="0" y="1172718"/>
            <a:ext cx="2761488" cy="2484882"/>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505347" y="2415905"/>
            <a:ext cx="226314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284732"/>
            <a:ext cx="2651760" cy="1191"/>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3550158"/>
            <a:ext cx="2651760" cy="1191"/>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428750"/>
            <a:ext cx="2377440" cy="10287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152400" y="2457450"/>
            <a:ext cx="2377440" cy="10287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02870"/>
            <a:ext cx="8869680" cy="493776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b">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457200" y="4734306"/>
            <a:ext cx="2133600" cy="273844"/>
          </a:xfrm>
          <a:prstGeom prst="rect">
            <a:avLst/>
          </a:prstGeom>
        </p:spPr>
        <p:txBody>
          <a:bodyPr vert="horz" lIns="91440" tIns="45720" rIns="91440" bIns="45720" rtlCol="0" anchor="ctr"/>
          <a:lstStyle>
            <a:lvl1pPr algn="l">
              <a:defRPr sz="1200">
                <a:solidFill>
                  <a:schemeClr val="tx2"/>
                </a:solidFill>
              </a:defRPr>
            </a:lvl1pPr>
          </a:lstStyle>
          <a:p>
            <a:fld id="{B4C71EC6-210F-42DE-9C53-41977AD35B3D}" type="datetimeFigureOut">
              <a:rPr lang="ru-RU" smtClean="0"/>
              <a:t>20.03.2024</a:t>
            </a:fld>
            <a:endParaRPr lang="ru-RU"/>
          </a:p>
        </p:txBody>
      </p:sp>
      <p:sp>
        <p:nvSpPr>
          <p:cNvPr id="5" name="Footer Placeholder 4"/>
          <p:cNvSpPr>
            <a:spLocks noGrp="1"/>
          </p:cNvSpPr>
          <p:nvPr>
            <p:ph type="ftr" sz="quarter" idx="3"/>
          </p:nvPr>
        </p:nvSpPr>
        <p:spPr>
          <a:xfrm>
            <a:off x="2831123" y="4734306"/>
            <a:ext cx="3481754" cy="273844"/>
          </a:xfrm>
          <a:prstGeom prst="rect">
            <a:avLst/>
          </a:prstGeom>
        </p:spPr>
        <p:txBody>
          <a:bodyPr vert="horz" lIns="91440" tIns="45720" rIns="91440" bIns="45720" rtlCol="0" anchor="ctr"/>
          <a:lstStyle>
            <a:lvl1pPr algn="ctr">
              <a:defRPr sz="1200">
                <a:solidFill>
                  <a:schemeClr val="tx2"/>
                </a:solidFill>
              </a:defRPr>
            </a:lvl1pPr>
          </a:lstStyle>
          <a:p>
            <a:endParaRPr lang="ru-RU"/>
          </a:p>
        </p:txBody>
      </p:sp>
      <p:sp>
        <p:nvSpPr>
          <p:cNvPr id="6" name="Slide Number Placeholder 5"/>
          <p:cNvSpPr>
            <a:spLocks noGrp="1"/>
          </p:cNvSpPr>
          <p:nvPr>
            <p:ph type="sldNum" sz="quarter" idx="4"/>
          </p:nvPr>
        </p:nvSpPr>
        <p:spPr>
          <a:xfrm>
            <a:off x="6553200" y="4734306"/>
            <a:ext cx="2133600" cy="273844"/>
          </a:xfrm>
          <a:prstGeom prst="rect">
            <a:avLst/>
          </a:prstGeom>
        </p:spPr>
        <p:txBody>
          <a:bodyPr vert="horz" lIns="91440" tIns="45720" rIns="91440" bIns="45720" rtlCol="0" anchor="ctr"/>
          <a:lstStyle>
            <a:lvl1pPr algn="r">
              <a:defRPr sz="1200">
                <a:solidFill>
                  <a:schemeClr val="tx2"/>
                </a:solidFill>
              </a:defRPr>
            </a:lvl1pPr>
          </a:lstStyle>
          <a:p>
            <a:fld id="{B19B0651-EE4F-4900-A07F-96A6BFA9D0F0}"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13.wdp"/><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14.wdp"/><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15.wdp"/><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16.wdp"/><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17.wdp"/><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18.wdp"/><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19.wdp"/><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microsoft.com/office/2007/relationships/hdphoto" Target="../media/hdphoto20.wdp"/><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07/relationships/hdphoto" Target="../media/hdphoto21.wdp"/><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microsoft.com/office/2007/relationships/hdphoto" Target="../media/hdphoto22.wdp"/><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25000">
              <a:srgbClr val="FFFFFF"/>
            </a:gs>
            <a:gs pos="38000">
              <a:srgbClr val="E6E6E6"/>
            </a:gs>
            <a:gs pos="32001">
              <a:srgbClr val="7D8496"/>
            </a:gs>
            <a:gs pos="72000">
              <a:srgbClr val="E6E6E6"/>
            </a:gs>
            <a:gs pos="78000">
              <a:srgbClr val="7D8496"/>
            </a:gs>
            <a:gs pos="83000">
              <a:srgbClr val="E6E6E6"/>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3514700"/>
            <a:ext cx="8229600" cy="857250"/>
          </a:xfrm>
        </p:spPr>
        <p:txBody>
          <a:bodyPr>
            <a:normAutofit fontScale="90000"/>
          </a:bodyPr>
          <a:lstStyle/>
          <a:p>
            <a:pPr algn="ctr"/>
            <a:r>
              <a:rPr lang="ru-RU"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МЕЖРЕГИОНАЛЬНОЕ ТЕРРИТОРИАЛЬНОЕ УПРАВЛЕНИЕ ФЕДЕРАЛЬНОЙ СЛУЖБЫ ПО НАДЗОРУ В СФЕРЕ ТРАНСПОРТА ПО </a:t>
            </a:r>
            <a:br>
              <a:rPr lang="ru-RU"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br>
            <a:r>
              <a:rPr lang="ru-RU"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ЮЖНОМУ ФЕДЕРАЛЬНОМУ ОКРУГУ</a:t>
            </a:r>
            <a:br>
              <a:rPr lang="ru-RU"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br>
            <a:endParaRPr lang="ru-RU" dirty="0"/>
          </a:p>
        </p:txBody>
      </p:sp>
      <p:sp>
        <p:nvSpPr>
          <p:cNvPr id="3" name="Объект 2"/>
          <p:cNvSpPr>
            <a:spLocks noGrp="1"/>
          </p:cNvSpPr>
          <p:nvPr>
            <p:ph idx="1"/>
          </p:nvPr>
        </p:nvSpPr>
        <p:spPr>
          <a:xfrm>
            <a:off x="467544" y="4289846"/>
            <a:ext cx="8208912" cy="946200"/>
          </a:xfrm>
        </p:spPr>
        <p:txBody>
          <a:bodyPr>
            <a:normAutofit/>
          </a:bodyPr>
          <a:lstStyle/>
          <a:p>
            <a:r>
              <a:rPr lang="ru-RU"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Авиационная безопасность</a:t>
            </a:r>
            <a:endParaRPr lang="ru-RU" b="1"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9112" y="132606"/>
            <a:ext cx="15240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716810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2" name="Picture 6" descr="http://s15.stc.all.kpcdn.net/share/i/12/10658357/inx960x640.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30000" contrast="30000"/>
                    </a14:imgEffect>
                  </a14:imgLayer>
                </a14:imgProps>
              </a:ext>
              <a:ext uri="{28A0092B-C50C-407E-A947-70E740481C1C}">
                <a14:useLocalDpi xmlns:a14="http://schemas.microsoft.com/office/drawing/2010/main" val="0"/>
              </a:ext>
            </a:extLst>
          </a:blip>
          <a:srcRect/>
          <a:stretch>
            <a:fillRect/>
          </a:stretch>
        </p:blipFill>
        <p:spPr bwMode="auto">
          <a:xfrm>
            <a:off x="0" y="7937"/>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p:cNvSpPr>
            <a:spLocks noGrp="1"/>
          </p:cNvSpPr>
          <p:nvPr>
            <p:ph idx="1"/>
          </p:nvPr>
        </p:nvSpPr>
        <p:spPr>
          <a:xfrm>
            <a:off x="460374" y="160338"/>
            <a:ext cx="8226425" cy="4434285"/>
          </a:xfrm>
        </p:spPr>
        <p:txBody>
          <a:bodyPr>
            <a:noAutofit/>
          </a:bodyPr>
          <a:lstStyle/>
          <a:p>
            <a:r>
              <a:rPr lang="ru-RU" sz="2000" dirty="0">
                <a:solidFill>
                  <a:schemeClr val="tx1"/>
                </a:solidFill>
              </a:rPr>
              <a:t>При осуществлении контроля за обеспечением авиационной безопасности должностные лица федерального органа исполнительной власти, уполномоченного в области контроля (надзора) на транспорте, вправе:</a:t>
            </a:r>
          </a:p>
          <a:p>
            <a:r>
              <a:rPr lang="ru-RU" sz="2000" dirty="0">
                <a:solidFill>
                  <a:schemeClr val="tx1"/>
                </a:solidFill>
              </a:rPr>
              <a:t>1) осуществлять проверки соблюдения правил проведения предполетного досмотра, а также пропускного и </a:t>
            </a:r>
            <a:r>
              <a:rPr lang="ru-RU" sz="2000" dirty="0" err="1">
                <a:solidFill>
                  <a:schemeClr val="tx1"/>
                </a:solidFill>
              </a:rPr>
              <a:t>внутриобъектового</a:t>
            </a:r>
            <a:r>
              <a:rPr lang="ru-RU" sz="2000" dirty="0">
                <a:solidFill>
                  <a:schemeClr val="tx1"/>
                </a:solidFill>
              </a:rPr>
              <a:t> режимов;</a:t>
            </a:r>
          </a:p>
          <a:p>
            <a:r>
              <a:rPr lang="ru-RU" sz="2000" dirty="0">
                <a:solidFill>
                  <a:schemeClr val="tx1"/>
                </a:solidFill>
              </a:rPr>
              <a:t>2) запрашивать и получать от руководителей, должностных лиц организаций, служб авиационной безопасности аэродромов или аэропортов, подразделений транспортной безопасности, служб авиационной безопасности авиационных предприятий, а также от перевозчиков, грузоотправителей и иных организаций документы и информацию, необходимые для выполнения задач, связанных с обеспечением авиационной безопасности;</a:t>
            </a:r>
          </a:p>
          <a:p>
            <a:endParaRPr lang="ru-RU" sz="1100" dirty="0"/>
          </a:p>
        </p:txBody>
      </p:sp>
      <p:sp>
        <p:nvSpPr>
          <p:cNvPr id="4" name="AutoShape 2" descr="https://s13.stc.yc.kpcdn.net/share/i/12/11588693/wr-960.web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AutoShape 4" descr="https://s13.stc.yc.kpcdn.net/share/i/12/11588693/wr-960.web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0498121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s://vostorg.buzz/photo/uploads/posts/2023-05/1683217788_vostorg-buzz-p-yeda-v-ruchnoi-kladi-51.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30000" contrast="30000"/>
                    </a14:imgEffect>
                  </a14:imgLayer>
                </a14:imgProps>
              </a:ext>
              <a:ext uri="{28A0092B-C50C-407E-A947-70E740481C1C}">
                <a14:useLocalDpi xmlns:a14="http://schemas.microsoft.com/office/drawing/2010/main" val="0"/>
              </a:ext>
            </a:extLst>
          </a:blip>
          <a:srcRect/>
          <a:stretch>
            <a:fillRect/>
          </a:stretch>
        </p:blipFill>
        <p:spPr bwMode="auto">
          <a:xfrm>
            <a:off x="0" y="-1"/>
            <a:ext cx="9144000" cy="5143501"/>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fontScale="92500"/>
          </a:bodyPr>
          <a:lstStyle/>
          <a:p>
            <a:r>
              <a:rPr lang="ru-RU" dirty="0">
                <a:solidFill>
                  <a:schemeClr val="tx1"/>
                </a:solidFill>
              </a:rPr>
              <a:t>3) давать руководителям организаций обязательные для исполнения предписания об устранении выявленных нарушений требований авиационной безопасности и проверять исполнение этих предписаний;</a:t>
            </a:r>
          </a:p>
          <a:p>
            <a:r>
              <a:rPr lang="ru-RU" dirty="0">
                <a:solidFill>
                  <a:schemeClr val="tx1"/>
                </a:solidFill>
              </a:rPr>
              <a:t>4) при наличии информации о возможности нарушения требований авиационной безопасности на воздушном судне сопровождать его во время полета;</a:t>
            </a:r>
          </a:p>
          <a:p>
            <a:r>
              <a:rPr lang="ru-RU" dirty="0">
                <a:solidFill>
                  <a:schemeClr val="tx1"/>
                </a:solidFill>
              </a:rPr>
              <a:t>5) задерживать багаж, грузы и почту, содержащие предметы и вещества, запрещенные к воздушным перевозкам.</a:t>
            </a:r>
          </a:p>
          <a:p>
            <a:endParaRPr lang="ru-RU" dirty="0"/>
          </a:p>
        </p:txBody>
      </p:sp>
    </p:spTree>
    <p:extLst>
      <p:ext uri="{BB962C8B-B14F-4D97-AF65-F5344CB8AC3E}">
        <p14:creationId xmlns:p14="http://schemas.microsoft.com/office/powerpoint/2010/main" val="15374088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s://uc-kennard.ru/images/2-23.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0" y="-1"/>
            <a:ext cx="9144000" cy="5143501"/>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r>
              <a:rPr lang="ru-RU" dirty="0">
                <a:solidFill>
                  <a:schemeClr val="tx1"/>
                </a:solidFill>
              </a:rPr>
              <a:t>Охрана аэропортов и объектов их инфраструктуры осуществляется подразделениями транспортной безопасности и подразделениями федерального органа исполнительной власти, осуществляющего функции по выработке и реализации государственной политики и нормативно-правовому регулированию в сфере вневедомственной охраны, в порядке, установленном Правительством Российской Федерации.</a:t>
            </a:r>
          </a:p>
          <a:p>
            <a:endParaRPr lang="ru-RU" dirty="0"/>
          </a:p>
        </p:txBody>
      </p:sp>
    </p:spTree>
    <p:extLst>
      <p:ext uri="{BB962C8B-B14F-4D97-AF65-F5344CB8AC3E}">
        <p14:creationId xmlns:p14="http://schemas.microsoft.com/office/powerpoint/2010/main" val="34366248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1.wp.com/img-fotki.yandex.ru/get/6746/414616.3b1/0_cbfe0_32afd164_orig.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30000" contrast="30000"/>
                    </a14:imgEffect>
                  </a14:imgLayer>
                </a14:imgProps>
              </a:ext>
              <a:ext uri="{28A0092B-C50C-407E-A947-70E740481C1C}">
                <a14:useLocalDpi xmlns:a14="http://schemas.microsoft.com/office/drawing/2010/main" val="0"/>
              </a:ext>
            </a:extLst>
          </a:blip>
          <a:srcRect/>
          <a:stretch>
            <a:fillRect/>
          </a:stretch>
        </p:blipFill>
        <p:spPr bwMode="auto">
          <a:xfrm>
            <a:off x="0" y="0"/>
            <a:ext cx="9144000" cy="5162815"/>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p:txBody>
          <a:bodyPr>
            <a:normAutofit fontScale="90000"/>
          </a:bodyPr>
          <a:lstStyle/>
          <a:p>
            <a:r>
              <a:rPr lang="ru-RU" dirty="0"/>
              <a:t>Предполетный и послеполетный досмотры</a:t>
            </a:r>
          </a:p>
        </p:txBody>
      </p:sp>
      <p:sp>
        <p:nvSpPr>
          <p:cNvPr id="3" name="Объект 2"/>
          <p:cNvSpPr>
            <a:spLocks noGrp="1"/>
          </p:cNvSpPr>
          <p:nvPr>
            <p:ph idx="1"/>
          </p:nvPr>
        </p:nvSpPr>
        <p:spPr/>
        <p:txBody>
          <a:bodyPr>
            <a:normAutofit/>
          </a:bodyPr>
          <a:lstStyle/>
          <a:p>
            <a:r>
              <a:rPr lang="ru-RU" dirty="0">
                <a:solidFill>
                  <a:schemeClr val="tx1"/>
                </a:solidFill>
              </a:rPr>
              <a:t>В целях обеспечения безопасности пассажиров и членов экипажа воздушного судна обязательному предполетному досмотру, а также послеполетному досмотру в случае его проведения в соответствии с настоящей статьей подлежат воздушное судно, </a:t>
            </a:r>
            <a:r>
              <a:rPr lang="ru-RU" dirty="0" smtClean="0">
                <a:solidFill>
                  <a:schemeClr val="tx1"/>
                </a:solidFill>
              </a:rPr>
              <a:t>его </a:t>
            </a:r>
            <a:r>
              <a:rPr lang="ru-RU" dirty="0">
                <a:solidFill>
                  <a:schemeClr val="tx1"/>
                </a:solidFill>
              </a:rPr>
              <a:t>бортовые запасы, члены экипажа, пассажиры, багаж, ручная кладь, грузы и почта.</a:t>
            </a:r>
          </a:p>
          <a:p>
            <a:endParaRPr lang="ru-RU" dirty="0"/>
          </a:p>
        </p:txBody>
      </p:sp>
    </p:spTree>
    <p:extLst>
      <p:ext uri="{BB962C8B-B14F-4D97-AF65-F5344CB8AC3E}">
        <p14:creationId xmlns:p14="http://schemas.microsoft.com/office/powerpoint/2010/main" val="401593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ic.pics.livejournal.com/all_mazz/61136206/77854/77854_800.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30000" contrast="30000"/>
                    </a14:imgEffect>
                  </a14:imgLayer>
                </a14:imgProps>
              </a:ext>
              <a:ext uri="{28A0092B-C50C-407E-A947-70E740481C1C}">
                <a14:useLocalDpi xmlns:a14="http://schemas.microsoft.com/office/drawing/2010/main" val="0"/>
              </a:ext>
            </a:extLst>
          </a:blip>
          <a:srcRect/>
          <a:stretch>
            <a:fillRect/>
          </a:stretch>
        </p:blipFill>
        <p:spPr bwMode="auto">
          <a:xfrm>
            <a:off x="7888" y="0"/>
            <a:ext cx="9136112" cy="5142082"/>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fontScale="92500" lnSpcReduction="10000"/>
          </a:bodyPr>
          <a:lstStyle/>
          <a:p>
            <a:r>
              <a:rPr lang="ru-RU" dirty="0">
                <a:solidFill>
                  <a:schemeClr val="tx1"/>
                </a:solidFill>
              </a:rPr>
              <a:t>Послеполетный досмотр проводится при получении оператором аэропорта, оператором аэродрома гражданской авиации или перевозчиком информации об угрозе совершения акта незаконного вмешательства в деятельность в области авиации в целях выявления физических лиц, в действиях которых усматриваются признаки подготовки к совершению актов незаконного вмешательства в деятельность в области авиации, либо материально-технических объектов, которые могут быть использованы для совершения актов незаконного вмешательства в деятельность в области авиации.</a:t>
            </a:r>
          </a:p>
          <a:p>
            <a:endParaRPr lang="ru-RU" dirty="0"/>
          </a:p>
        </p:txBody>
      </p:sp>
    </p:spTree>
    <p:extLst>
      <p:ext uri="{BB962C8B-B14F-4D97-AF65-F5344CB8AC3E}">
        <p14:creationId xmlns:p14="http://schemas.microsoft.com/office/powerpoint/2010/main" val="28111711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avatars.dzeninfra.ru/get-zen_doc/61319/pub_5d0d2c50adbba500af190584_5d0d2c8da003db00affe2091/scale_1200"/>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5127702"/>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fontScale="92500" lnSpcReduction="20000"/>
          </a:bodyPr>
          <a:lstStyle/>
          <a:p>
            <a:r>
              <a:rPr lang="ru-RU" dirty="0">
                <a:solidFill>
                  <a:schemeClr val="tx1"/>
                </a:solidFill>
              </a:rPr>
              <a:t>Предполетный досмотр, послеполетный досмотр пассажиров, багажа, ручной клади, членов экипажа, лиц из числа специалистов авиационного персонала гражданской авиации, бортовых запасов воздушного судна, грузов и почты проводятся в аэропорту или на воздушном судне уполномоченными лицами служб авиационной безопасности.</a:t>
            </a:r>
          </a:p>
          <a:p>
            <a:r>
              <a:rPr lang="ru-RU" dirty="0">
                <a:solidFill>
                  <a:schemeClr val="tx1"/>
                </a:solidFill>
              </a:rPr>
              <a:t>Проведение предполетного досмотра, послеполетного досмотра не исключает возможность проведения досмотра при осуществлении оперативно-</a:t>
            </a:r>
            <a:r>
              <a:rPr lang="ru-RU" dirty="0" err="1">
                <a:solidFill>
                  <a:schemeClr val="tx1"/>
                </a:solidFill>
              </a:rPr>
              <a:t>разыскной</a:t>
            </a:r>
            <a:r>
              <a:rPr lang="ru-RU" dirty="0">
                <a:solidFill>
                  <a:schemeClr val="tx1"/>
                </a:solidFill>
              </a:rPr>
              <a:t>, уголовно-процессуальной и иной деятельности уполномоченными на то лицами в порядке, установленном законодательством Российской Федерации.</a:t>
            </a:r>
          </a:p>
          <a:p>
            <a:endParaRPr lang="ru-RU" dirty="0"/>
          </a:p>
        </p:txBody>
      </p:sp>
    </p:spTree>
    <p:extLst>
      <p:ext uri="{BB962C8B-B14F-4D97-AF65-F5344CB8AC3E}">
        <p14:creationId xmlns:p14="http://schemas.microsoft.com/office/powerpoint/2010/main" val="16745149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class-tour.com/wp-content/uploads/4/2/4/424da87723207291baf821f1719b3c92.jpe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5119815"/>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fontScale="92500" lnSpcReduction="10000"/>
          </a:bodyPr>
          <a:lstStyle/>
          <a:p>
            <a:r>
              <a:rPr lang="ru-RU" dirty="0">
                <a:solidFill>
                  <a:schemeClr val="tx1"/>
                </a:solidFill>
              </a:rPr>
              <a:t>При выполнении международных полетов воздушных судов предполетный досмотр проводится до или после осуществления пограничного контроля и таможенного контроля либо в случаях, установленных международными договорами Российской Федерации, федеральными законами, и иных видов контроля. При выполнении международных полетов воздушных судов послеполетный досмотр проводится после осуществления пограничного контроля и таможенного контроля, а в случаях, установленных международными договорами Российской Федерации, федеральными законами, и иных видов контроля.</a:t>
            </a:r>
          </a:p>
          <a:p>
            <a:endParaRPr lang="ru-RU" dirty="0"/>
          </a:p>
        </p:txBody>
      </p:sp>
    </p:spTree>
    <p:extLst>
      <p:ext uri="{BB962C8B-B14F-4D97-AF65-F5344CB8AC3E}">
        <p14:creationId xmlns:p14="http://schemas.microsoft.com/office/powerpoint/2010/main" val="37216239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go-travel.ru/upload/iblock/b8d/bjzn0t6iofv9g2x6zu71699iq66j1tlf/v_rf_uvelichilos_chislo_passazhirskikh_aviaperevozok.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30000" contrast="30000"/>
                    </a14:imgEffect>
                  </a14:imgLayer>
                </a14:imgProps>
              </a:ext>
              <a:ext uri="{28A0092B-C50C-407E-A947-70E740481C1C}">
                <a14:useLocalDpi xmlns:a14="http://schemas.microsoft.com/office/drawing/2010/main" val="0"/>
              </a:ext>
            </a:extLst>
          </a:blip>
          <a:srcRect/>
          <a:stretch>
            <a:fillRect/>
          </a:stretch>
        </p:blipFill>
        <p:spPr bwMode="auto">
          <a:xfrm>
            <a:off x="0" y="3334"/>
            <a:ext cx="9144000" cy="5114727"/>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r>
              <a:rPr lang="ru-RU" b="1" dirty="0">
                <a:solidFill>
                  <a:schemeClr val="tx1"/>
                </a:solidFill>
              </a:rPr>
              <a:t>При отказе пассажира воздушного судна от предполетного досмотра договор воздушной перевозки пассажира </a:t>
            </a:r>
            <a:r>
              <a:rPr lang="ru-RU" b="1" dirty="0" smtClean="0">
                <a:solidFill>
                  <a:schemeClr val="tx1"/>
                </a:solidFill>
              </a:rPr>
              <a:t>считается расторгнутым.</a:t>
            </a:r>
          </a:p>
          <a:p>
            <a:r>
              <a:rPr lang="ru-RU" dirty="0">
                <a:solidFill>
                  <a:schemeClr val="tx1"/>
                </a:solidFill>
              </a:rPr>
              <a:t> Правила проведения предполетного и послеполетного досмотров устанавливаются федеральным органом исполнительной власти, уполномоченным в области транспорта.</a:t>
            </a:r>
          </a:p>
          <a:p>
            <a:endParaRPr lang="ru-RU" dirty="0"/>
          </a:p>
        </p:txBody>
      </p:sp>
    </p:spTree>
    <p:extLst>
      <p:ext uri="{BB962C8B-B14F-4D97-AF65-F5344CB8AC3E}">
        <p14:creationId xmlns:p14="http://schemas.microsoft.com/office/powerpoint/2010/main" val="17258079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avatars.dzeninfra.ru/get-zen_doc/8265783/pub_641d8f25d1cae9641291121c_641d91444da75f4314091e2a/scale_1200"/>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5121196"/>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467544" y="771550"/>
            <a:ext cx="8229600" cy="857250"/>
          </a:xfrm>
        </p:spPr>
        <p:txBody>
          <a:bodyPr>
            <a:normAutofit fontScale="90000"/>
          </a:bodyPr>
          <a:lstStyle/>
          <a:p>
            <a:r>
              <a:rPr lang="ru-RU" dirty="0"/>
              <a:t>Персональные данные пассажиров воздушных судов</a:t>
            </a:r>
            <a:br>
              <a:rPr lang="ru-RU" dirty="0"/>
            </a:br>
            <a:endParaRPr lang="ru-RU" dirty="0"/>
          </a:p>
        </p:txBody>
      </p:sp>
      <p:sp>
        <p:nvSpPr>
          <p:cNvPr id="3" name="Объект 2"/>
          <p:cNvSpPr>
            <a:spLocks noGrp="1"/>
          </p:cNvSpPr>
          <p:nvPr>
            <p:ph idx="1"/>
          </p:nvPr>
        </p:nvSpPr>
        <p:spPr/>
        <p:txBody>
          <a:bodyPr>
            <a:normAutofit fontScale="85000" lnSpcReduction="20000"/>
          </a:bodyPr>
          <a:lstStyle/>
          <a:p>
            <a:r>
              <a:rPr lang="ru-RU" dirty="0">
                <a:solidFill>
                  <a:schemeClr val="tx1"/>
                </a:solidFill>
              </a:rPr>
              <a:t>В целях обеспечения авиационной безопасности перевозчики обеспечивают передачу персональных данных пассажиров воздушных судов в автоматизированные централизованные базы персональных данных о пассажирах в соответствии с законодательством Российской Федерации о транспортной безопасности и законодательством Российской Федерации в области персональных данных, при международных воздушных перевозках также в уполномоченные органы иностранных государств в соответствии с международными договорами Российской Федерации или законодательством иностранных государств вылета, назначения или транзита в объеме, предусмотренном законодательством Российской Федерации, если иное не установлено международными договорами Российской Федерации.</a:t>
            </a:r>
          </a:p>
          <a:p>
            <a:endParaRPr lang="ru-RU" dirty="0"/>
          </a:p>
        </p:txBody>
      </p:sp>
    </p:spTree>
    <p:extLst>
      <p:ext uri="{BB962C8B-B14F-4D97-AF65-F5344CB8AC3E}">
        <p14:creationId xmlns:p14="http://schemas.microsoft.com/office/powerpoint/2010/main" val="3423434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blog.kupibilet.ru/wp-content/uploads/2013/08/8083708.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30000" contrast="30000"/>
                    </a14:imgEffect>
                  </a14:imgLayer>
                </a14:imgProps>
              </a:ext>
              <a:ext uri="{28A0092B-C50C-407E-A947-70E740481C1C}">
                <a14:useLocalDpi xmlns:a14="http://schemas.microsoft.com/office/drawing/2010/main" val="0"/>
              </a:ext>
            </a:extLst>
          </a:blip>
          <a:srcRect/>
          <a:stretch>
            <a:fillRect/>
          </a:stretch>
        </p:blipFill>
        <p:spPr bwMode="auto">
          <a:xfrm>
            <a:off x="0" y="4221"/>
            <a:ext cx="9144000" cy="5141903"/>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r>
              <a:rPr lang="ru-RU" dirty="0">
                <a:solidFill>
                  <a:schemeClr val="tx1"/>
                </a:solidFill>
              </a:rPr>
              <a:t>В целях ведения реестров лиц, воздушная перевозка которых ограничена, перевозчики осуществляют обработку персональных данных пассажиров в соответствии с законодательством Российской Федерации в области персональных данных.</a:t>
            </a:r>
          </a:p>
        </p:txBody>
      </p:sp>
    </p:spTree>
    <p:extLst>
      <p:ext uri="{BB962C8B-B14F-4D97-AF65-F5344CB8AC3E}">
        <p14:creationId xmlns:p14="http://schemas.microsoft.com/office/powerpoint/2010/main" val="35594484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s://komiinform.ru/content/news/images/166434/02_AVIA_TACC_Vitalii-Nevar.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30000" contrast="30000"/>
                    </a14:imgEffect>
                  </a14:imgLayer>
                </a14:imgProps>
              </a:ext>
              <a:ext uri="{28A0092B-C50C-407E-A947-70E740481C1C}">
                <a14:useLocalDpi xmlns:a14="http://schemas.microsoft.com/office/drawing/2010/main" val="0"/>
              </a:ext>
            </a:extLst>
          </a:blip>
          <a:srcRect/>
          <a:stretch>
            <a:fillRect/>
          </a:stretch>
        </p:blipFill>
        <p:spPr bwMode="auto">
          <a:xfrm>
            <a:off x="-21208" y="0"/>
            <a:ext cx="9165208"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446596" y="1995686"/>
            <a:ext cx="8229600" cy="1368152"/>
          </a:xfrm>
        </p:spPr>
        <p:txBody>
          <a:bodyPr/>
          <a:lstStyle/>
          <a:p>
            <a:r>
              <a:rPr lang="ru-RU" b="1" dirty="0" smtClean="0">
                <a:solidFill>
                  <a:schemeClr val="tx1"/>
                </a:solidFill>
              </a:rPr>
              <a:t>Авиационная </a:t>
            </a:r>
            <a:r>
              <a:rPr lang="ru-RU" b="1" dirty="0">
                <a:solidFill>
                  <a:schemeClr val="tx1"/>
                </a:solidFill>
              </a:rPr>
              <a:t>безопасность</a:t>
            </a:r>
            <a:r>
              <a:rPr lang="ru-RU" dirty="0">
                <a:solidFill>
                  <a:schemeClr val="tx1"/>
                </a:solidFill>
              </a:rPr>
              <a:t> - состояние защищенности авиации от незаконного вмешательства в деятельность в области авиации.</a:t>
            </a:r>
          </a:p>
          <a:p>
            <a:endParaRPr lang="ru-RU" dirty="0"/>
          </a:p>
        </p:txBody>
      </p:sp>
    </p:spTree>
    <p:extLst>
      <p:ext uri="{BB962C8B-B14F-4D97-AF65-F5344CB8AC3E}">
        <p14:creationId xmlns:p14="http://schemas.microsoft.com/office/powerpoint/2010/main" val="3942118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https://icdn.lenta.ru/images/2021/06/17/11/20210617114633846/detail_dc545ada2d62957987af935877cb0fd0.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30000" contrast="30000"/>
                    </a14:imgEffect>
                  </a14:imgLayer>
                </a14:imgProps>
              </a:ext>
              <a:ext uri="{28A0092B-C50C-407E-A947-70E740481C1C}">
                <a14:useLocalDpi xmlns:a14="http://schemas.microsoft.com/office/drawing/2010/main" val="0"/>
              </a:ext>
            </a:extLst>
          </a:blip>
          <a:srcRect/>
          <a:stretch>
            <a:fillRect/>
          </a:stretch>
        </p:blipFill>
        <p:spPr bwMode="auto">
          <a:xfrm>
            <a:off x="0" y="7936"/>
            <a:ext cx="9144000" cy="5112229"/>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p:cNvSpPr>
            <a:spLocks noGrp="1"/>
          </p:cNvSpPr>
          <p:nvPr>
            <p:ph idx="1"/>
          </p:nvPr>
        </p:nvSpPr>
        <p:spPr/>
        <p:txBody>
          <a:bodyPr>
            <a:noAutofit/>
          </a:bodyPr>
          <a:lstStyle/>
          <a:p>
            <a:r>
              <a:rPr lang="ru-RU" sz="3200" dirty="0">
                <a:solidFill>
                  <a:schemeClr val="tx1"/>
                </a:solidFill>
              </a:rPr>
              <a:t>Права членов экипажа воздушного судна и сотрудников службы авиационной безопасности эксплуатанта (авиационного предприятия) в случае совершения противоправных действий на борту воздушного </a:t>
            </a:r>
            <a:r>
              <a:rPr lang="ru-RU" sz="3200" dirty="0" smtClean="0">
                <a:solidFill>
                  <a:schemeClr val="tx1"/>
                </a:solidFill>
              </a:rPr>
              <a:t>судна.</a:t>
            </a:r>
            <a:r>
              <a:rPr lang="ru-RU" sz="3200" dirty="0">
                <a:solidFill>
                  <a:schemeClr val="tx1"/>
                </a:solidFill>
              </a:rPr>
              <a:t/>
            </a:r>
            <a:br>
              <a:rPr lang="ru-RU" sz="3200" dirty="0">
                <a:solidFill>
                  <a:schemeClr val="tx1"/>
                </a:solidFill>
              </a:rPr>
            </a:br>
            <a:endParaRPr lang="ru-RU" sz="3200" dirty="0">
              <a:solidFill>
                <a:schemeClr val="tx1"/>
              </a:solidFill>
            </a:endParaRPr>
          </a:p>
        </p:txBody>
      </p:sp>
      <p:sp>
        <p:nvSpPr>
          <p:cNvPr id="4" name="AutoShape 2" descr="https://newsae.ru/img/blog/big/867/867745.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33466688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s://cdn.tvc.ru/pictures/o/274/089.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4440" y="0"/>
            <a:ext cx="9148440" cy="5150572"/>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lnSpcReduction="10000"/>
          </a:bodyPr>
          <a:lstStyle/>
          <a:p>
            <a:r>
              <a:rPr lang="ru-RU" dirty="0">
                <a:solidFill>
                  <a:schemeClr val="tx1"/>
                </a:solidFill>
              </a:rPr>
              <a:t>Члены экипажа воздушного судна и сотрудники службы авиационной безопасности эксплуатанта (авиационного предприятия) на основании распоряжения командира воздушного судна имеют право применять все необходимые меры, в том числе меры принуждения, в отношении лиц, которые своими действиями создают непосредственную угрозу безопасности полета воздушного судна либо угрозу жизни или здоровью других лиц и отказываются подчиняться распоряжениям командира воздушного судна.</a:t>
            </a:r>
          </a:p>
          <a:p>
            <a:endParaRPr lang="ru-RU" dirty="0"/>
          </a:p>
        </p:txBody>
      </p:sp>
    </p:spTree>
    <p:extLst>
      <p:ext uri="{BB962C8B-B14F-4D97-AF65-F5344CB8AC3E}">
        <p14:creationId xmlns:p14="http://schemas.microsoft.com/office/powerpoint/2010/main" val="4553890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countryscanner.ru/wp-content/uploads/2023/06/dlja-chetvertoj-novosti-08-06-2023.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r>
              <a:rPr lang="ru-RU" dirty="0">
                <a:solidFill>
                  <a:schemeClr val="tx1"/>
                </a:solidFill>
              </a:rPr>
              <a:t>При пресечении противоправных действий на борту воздушного судна указанных в пункте 1 настоящей статьи лиц члены экипажа воздушного судна и сотрудники службы авиационной безопасности эксплуатанта (авиационного предприятия) имеют право использовать специальные средства сдерживания, указанные в подпункте 2 пункта 1 статьи 58 настоящего Кодекса.</a:t>
            </a:r>
          </a:p>
          <a:p>
            <a:endParaRPr lang="ru-RU" dirty="0"/>
          </a:p>
        </p:txBody>
      </p:sp>
    </p:spTree>
    <p:extLst>
      <p:ext uri="{BB962C8B-B14F-4D97-AF65-F5344CB8AC3E}">
        <p14:creationId xmlns:p14="http://schemas.microsoft.com/office/powerpoint/2010/main" val="16489867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https://krilyatv.ru/wp-content/uploads/2019/11/%D0%A0%D0%BE%D1%81%D1%81%D0%B8%D1%8F%D0%BD%D0%B8%D0%BD-%D1%83%D1%81%D1%82%D1%80%D0%BE%D0%B8%D0%BB-%D0%BF%D1%8C%D1%8F%D0%BD%D1%8B%D0%B9-%D0%B4%D0%B5%D0%B1%D0%BE%D1%88-%D0%BD%D0%B0-%D0%B1%D0%BE%D1%80%D1%82%D1%83-%D1%81%D0%B0%D0%BC%D0%BE%D0%BB%D0%B5%D1%82%D0%B0-%D0%B8-%D0%B1%D1%8B%D0%BB-%D1%81%D0%BD%D1%8F%D1%82-%D1%81-%D1%80%D0%B5%D0%B9%D1%81%D0%B0-3.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30000" contrast="30000"/>
                    </a14:imgEffect>
                  </a14:imgLayer>
                </a14:imgProps>
              </a:ext>
              <a:ext uri="{28A0092B-C50C-407E-A947-70E740481C1C}">
                <a14:useLocalDpi xmlns:a14="http://schemas.microsoft.com/office/drawing/2010/main" val="0"/>
              </a:ext>
            </a:extLst>
          </a:blip>
          <a:srcRect/>
          <a:stretch>
            <a:fillRect/>
          </a:stretch>
        </p:blipFill>
        <p:spPr bwMode="auto">
          <a:xfrm>
            <a:off x="-10224" y="0"/>
            <a:ext cx="9177549"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fontScale="92500" lnSpcReduction="20000"/>
          </a:bodyPr>
          <a:lstStyle/>
          <a:p>
            <a:r>
              <a:rPr lang="ru-RU" dirty="0">
                <a:solidFill>
                  <a:schemeClr val="tx1"/>
                </a:solidFill>
              </a:rPr>
              <a:t>Порядок действий членов экипажа воздушного судна и сотрудников службы авиационной безопасности эксплуатанта (авиационного предприятия) при пресечении противоправных действий на борту воздушного судна лиц, которые своими действиями создают непосредственную угрозу безопасности полета воздушного судна либо угрозу жизни или здоровью других лиц и отказываются подчиняться распоряжениям командира воздушного судна, и правила применения специальных средств сдерживания, указанных в подпункте 2 пункта 1 статьи 58 настоящего Кодекса, устанавливаются Правительством Российской Федерации.</a:t>
            </a:r>
          </a:p>
          <a:p>
            <a:endParaRPr lang="ru-RU" dirty="0"/>
          </a:p>
        </p:txBody>
      </p:sp>
    </p:spTree>
    <p:extLst>
      <p:ext uri="{BB962C8B-B14F-4D97-AF65-F5344CB8AC3E}">
        <p14:creationId xmlns:p14="http://schemas.microsoft.com/office/powerpoint/2010/main" val="40919058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i1.wp.com/img-fotki.yandex.ru/get/4813/414616.3b1/0_cbfd7_9a966e88_orig.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30000" contrast="30000"/>
                    </a14:imgEffect>
                  </a14:imgLayer>
                </a14:imgProps>
              </a:ext>
              <a:ext uri="{28A0092B-C50C-407E-A947-70E740481C1C}">
                <a14:useLocalDpi xmlns:a14="http://schemas.microsoft.com/office/drawing/2010/main" val="0"/>
              </a:ext>
            </a:extLst>
          </a:blip>
          <a:srcRect/>
          <a:stretch>
            <a:fillRect/>
          </a:stretch>
        </p:blipFill>
        <p:spPr bwMode="auto">
          <a:xfrm>
            <a:off x="0" y="-1"/>
            <a:ext cx="9144000" cy="5162815"/>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r>
              <a:rPr lang="ru-RU" dirty="0">
                <a:solidFill>
                  <a:schemeClr val="tx1"/>
                </a:solidFill>
              </a:rPr>
              <a:t>Авиационная безопасность обеспечивается службами авиационной безопасности аэродромов или аэропортов, подразделениями транспортной безопасности, службами авиационной безопасности </a:t>
            </a:r>
            <a:r>
              <a:rPr lang="ru-RU" dirty="0" err="1">
                <a:solidFill>
                  <a:schemeClr val="tx1"/>
                </a:solidFill>
              </a:rPr>
              <a:t>эксплуатантов</a:t>
            </a:r>
            <a:r>
              <a:rPr lang="ru-RU" dirty="0">
                <a:solidFill>
                  <a:schemeClr val="tx1"/>
                </a:solidFill>
              </a:rPr>
              <a:t> (авиационных предприятий), а также уполномоченными органами, наделенными этим правом федеральными законами.</a:t>
            </a:r>
          </a:p>
          <a:p>
            <a:endParaRPr lang="ru-RU" dirty="0"/>
          </a:p>
        </p:txBody>
      </p:sp>
    </p:spTree>
    <p:extLst>
      <p:ext uri="{BB962C8B-B14F-4D97-AF65-F5344CB8AC3E}">
        <p14:creationId xmlns:p14="http://schemas.microsoft.com/office/powerpoint/2010/main" val="9380647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avatars.dzeninfra.ru/get-zen_doc/1893760/pub_5ef32b72609e9221e01d09d6_5ef334e36affeb2fcccc0e1d/scale_1200"/>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30000" contrast="30000"/>
                    </a14:imgEffect>
                  </a14:imgLayer>
                </a14:imgProps>
              </a:ex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r>
              <a:rPr lang="ru-RU" dirty="0">
                <a:solidFill>
                  <a:schemeClr val="tx1"/>
                </a:solidFill>
              </a:rPr>
              <a:t>Незаконное вмешательство в деятельность в области авиации - противоправные действия (бездействие), угрожающие безопасной деятельности в области авиации, повлекшие за собой несчастные случаи с людьми, материальный ущерб, захват или угон воздушного судна либо создавшие угрозу наступления таких последствий.</a:t>
            </a:r>
          </a:p>
          <a:p>
            <a:endParaRPr lang="ru-RU" dirty="0"/>
          </a:p>
        </p:txBody>
      </p:sp>
    </p:spTree>
    <p:extLst>
      <p:ext uri="{BB962C8B-B14F-4D97-AF65-F5344CB8AC3E}">
        <p14:creationId xmlns:p14="http://schemas.microsoft.com/office/powerpoint/2010/main" val="32730893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cdn.fishki.net/upload/post/201412/26/1365748/9ca345279a00781cb9fc4b6877b18aa5.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8880" y="0"/>
            <a:ext cx="9152880" cy="513084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452760" y="987574"/>
            <a:ext cx="8229600" cy="857250"/>
          </a:xfrm>
        </p:spPr>
        <p:txBody>
          <a:bodyPr>
            <a:normAutofit fontScale="90000"/>
          </a:bodyPr>
          <a:lstStyle/>
          <a:p>
            <a:r>
              <a:rPr lang="ru-RU" dirty="0"/>
              <a:t>Обеспечение авиационной безопасности</a:t>
            </a:r>
            <a:br>
              <a:rPr lang="ru-RU" dirty="0"/>
            </a:br>
            <a:endParaRPr lang="ru-RU" dirty="0"/>
          </a:p>
        </p:txBody>
      </p:sp>
      <p:sp>
        <p:nvSpPr>
          <p:cNvPr id="3" name="Объект 2"/>
          <p:cNvSpPr>
            <a:spLocks noGrp="1"/>
          </p:cNvSpPr>
          <p:nvPr>
            <p:ph idx="1"/>
          </p:nvPr>
        </p:nvSpPr>
        <p:spPr>
          <a:xfrm>
            <a:off x="452760" y="1995686"/>
            <a:ext cx="8229600" cy="1365269"/>
          </a:xfrm>
        </p:spPr>
        <p:txBody>
          <a:bodyPr/>
          <a:lstStyle/>
          <a:p>
            <a:r>
              <a:rPr lang="ru-RU" dirty="0">
                <a:solidFill>
                  <a:schemeClr val="tx1"/>
                </a:solidFill>
              </a:rPr>
              <a:t>Лица, осуществляющие прием, отправку или обслуживание воздушного судна, обязаны принимать меры по обеспечению авиационной безопасности.</a:t>
            </a:r>
          </a:p>
          <a:p>
            <a:endParaRPr lang="ru-RU" dirty="0"/>
          </a:p>
        </p:txBody>
      </p:sp>
    </p:spTree>
    <p:extLst>
      <p:ext uri="{BB962C8B-B14F-4D97-AF65-F5344CB8AC3E}">
        <p14:creationId xmlns:p14="http://schemas.microsoft.com/office/powerpoint/2010/main" val="17768131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https://foreign-resorts.ru/wp-content/uploads/7/d/4/7d4b2adbaa771171b4039083805890cd.jpe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fontScale="92500" lnSpcReduction="20000"/>
          </a:bodyPr>
          <a:lstStyle/>
          <a:p>
            <a:r>
              <a:rPr lang="ru-RU" dirty="0">
                <a:solidFill>
                  <a:schemeClr val="tx1"/>
                </a:solidFill>
              </a:rPr>
              <a:t>Авиационная безопасность обеспечивается посредством:</a:t>
            </a:r>
          </a:p>
          <a:p>
            <a:r>
              <a:rPr lang="ru-RU" dirty="0">
                <a:solidFill>
                  <a:schemeClr val="tx1"/>
                </a:solidFill>
              </a:rPr>
              <a:t>1) предотвращения доступа посторонних лиц и транспортных средств в контролируемую зону аэропорта или аэродрома;</a:t>
            </a:r>
          </a:p>
          <a:p>
            <a:r>
              <a:rPr lang="ru-RU" dirty="0">
                <a:solidFill>
                  <a:schemeClr val="tx1"/>
                </a:solidFill>
              </a:rPr>
              <a:t>2) охраны воздушных судов на стоянках в целях исключения возможности проникновения на воздушные суда посторонних лиц;</a:t>
            </a:r>
          </a:p>
          <a:p>
            <a:r>
              <a:rPr lang="ru-RU" dirty="0">
                <a:solidFill>
                  <a:schemeClr val="tx1"/>
                </a:solidFill>
              </a:rPr>
              <a:t>3) исключения возможности незаконного провоза на воздушном судне оружия, боеприпасов, взрывчатых, радиоактивных, отравляющих, легковоспламеняющихся веществ и других опасных предметов и веществ и введения особых мер предосторожности при разрешении их провоза;</a:t>
            </a:r>
          </a:p>
          <a:p>
            <a:endParaRPr lang="ru-RU" dirty="0"/>
          </a:p>
        </p:txBody>
      </p:sp>
    </p:spTree>
    <p:extLst>
      <p:ext uri="{BB962C8B-B14F-4D97-AF65-F5344CB8AC3E}">
        <p14:creationId xmlns:p14="http://schemas.microsoft.com/office/powerpoint/2010/main" val="13560553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https://washingtonhispanic.com/wp-content/uploads/2016/06/5-europa-alerta.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0" y="0"/>
            <a:ext cx="9144000" cy="5151622"/>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fontScale="92500"/>
          </a:bodyPr>
          <a:lstStyle/>
          <a:p>
            <a:r>
              <a:rPr lang="ru-RU" dirty="0">
                <a:solidFill>
                  <a:schemeClr val="tx1"/>
                </a:solidFill>
              </a:rPr>
              <a:t>4) предполетного досмотра, а также послеполетного досмотра в случае его проведения в соответствии со статьей 85 настоящего Кодекса;</a:t>
            </a:r>
          </a:p>
          <a:p>
            <a:r>
              <a:rPr lang="ru-RU" dirty="0">
                <a:solidFill>
                  <a:schemeClr val="tx1"/>
                </a:solidFill>
              </a:rPr>
              <a:t>5) реализации мер противодействия актам незаконного вмешательства в деятельность в области авиации и иных мер, в том числе мер, осуществляемых с участием правоохранительных органов;</a:t>
            </a:r>
          </a:p>
          <a:p>
            <a:r>
              <a:rPr lang="ru-RU" dirty="0">
                <a:solidFill>
                  <a:schemeClr val="tx1"/>
                </a:solidFill>
              </a:rPr>
              <a:t>6) исключения возможности несанкционированного доступа посторонних лиц к беспилотным авиационным системам.</a:t>
            </a:r>
          </a:p>
          <a:p>
            <a:endParaRPr lang="ru-RU" dirty="0"/>
          </a:p>
        </p:txBody>
      </p:sp>
    </p:spTree>
    <p:extLst>
      <p:ext uri="{BB962C8B-B14F-4D97-AF65-F5344CB8AC3E}">
        <p14:creationId xmlns:p14="http://schemas.microsoft.com/office/powerpoint/2010/main" val="39796687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storage.yandexcloud.net/moskvichmag/uploads/2021/08/shutterstock_1509181328.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30000" contrast="30000"/>
                    </a14:imgEffect>
                  </a14:imgLayer>
                </a14:imgProps>
              </a:ext>
              <a:ext uri="{28A0092B-C50C-407E-A947-70E740481C1C}">
                <a14:useLocalDpi xmlns:a14="http://schemas.microsoft.com/office/drawing/2010/main" val="0"/>
              </a:ext>
            </a:extLst>
          </a:blip>
          <a:srcRect/>
          <a:stretch>
            <a:fillRect/>
          </a:stretch>
        </p:blipFill>
        <p:spPr bwMode="auto">
          <a:xfrm>
            <a:off x="-1" y="0"/>
            <a:ext cx="9151222"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fontScale="92500" lnSpcReduction="20000"/>
          </a:bodyPr>
          <a:lstStyle/>
          <a:p>
            <a:r>
              <a:rPr lang="ru-RU" dirty="0">
                <a:solidFill>
                  <a:schemeClr val="tx1"/>
                </a:solidFill>
              </a:rPr>
              <a:t>Службы авиационной безопасности имеют право задерживать для передачи правоохранительным органам лиц, нарушивших требования авиационной безопасности, а также багаж, грузы и почту, содержащие предметы и вещества, запрещенные к воздушным перевозкам, а в случаях, если жизни или здоровью пассажиров, членов экипажа воздушного судна или других граждан угрожает опасность, применять меры в соответствии с законодательством Российской Федерации. Сотрудникам служб авиационной безопасности при исполнении служебных обязанностей разрешается ношение и применение служебного оружия в порядке, установленном федеральными законами.</a:t>
            </a:r>
          </a:p>
          <a:p>
            <a:endParaRPr lang="ru-RU" dirty="0"/>
          </a:p>
        </p:txBody>
      </p:sp>
    </p:spTree>
    <p:extLst>
      <p:ext uri="{BB962C8B-B14F-4D97-AF65-F5344CB8AC3E}">
        <p14:creationId xmlns:p14="http://schemas.microsoft.com/office/powerpoint/2010/main" val="9703382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s://multi-admin.ru/mediabank_blog/11/2100/5288924f06c51cebca1bc09a9a6684bb.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30000" contrast="30000"/>
                    </a14:imgEffect>
                  </a14:imgLayer>
                </a14:imgProps>
              </a:ext>
              <a:ext uri="{28A0092B-C50C-407E-A947-70E740481C1C}">
                <a14:useLocalDpi xmlns:a14="http://schemas.microsoft.com/office/drawing/2010/main" val="0"/>
              </a:ext>
            </a:extLst>
          </a:blip>
          <a:srcRect/>
          <a:stretch>
            <a:fillRect/>
          </a:stretch>
        </p:blipFill>
        <p:spPr bwMode="auto">
          <a:xfrm>
            <a:off x="0" y="0"/>
            <a:ext cx="9144000" cy="5153872"/>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r>
              <a:rPr lang="ru-RU" dirty="0"/>
              <a:t>Требования авиационной безопасности и порядок их выполнения устанавливаются федеральными авиационными правилами</a:t>
            </a:r>
            <a:r>
              <a:rPr lang="ru-RU" dirty="0" smtClean="0"/>
              <a:t>.</a:t>
            </a:r>
          </a:p>
          <a:p>
            <a:r>
              <a:rPr lang="ru-RU" dirty="0" smtClean="0"/>
              <a:t>Оценка </a:t>
            </a:r>
            <a:r>
              <a:rPr lang="ru-RU" dirty="0"/>
              <a:t>соблюдения обязательных требований авиационной безопасности осуществляется в рамках федерального государственного контроля (надзора) в области транспортной безопасности.</a:t>
            </a:r>
          </a:p>
          <a:p>
            <a:endParaRPr lang="ru-RU" dirty="0"/>
          </a:p>
        </p:txBody>
      </p:sp>
    </p:spTree>
    <p:extLst>
      <p:ext uri="{BB962C8B-B14F-4D97-AF65-F5344CB8AC3E}">
        <p14:creationId xmlns:p14="http://schemas.microsoft.com/office/powerpoint/2010/main" val="3276129300"/>
      </p:ext>
    </p:extLst>
  </p:cSld>
  <p:clrMapOvr>
    <a:masterClrMapping/>
  </p:clrMapOvr>
  <p:timing>
    <p:tnLst>
      <p:par>
        <p:cTn id="1" dur="indefinite" restart="never" nodeType="tmRoot"/>
      </p:par>
    </p:tnLst>
  </p:timing>
</p:sld>
</file>

<file path=ppt/theme/theme1.xml><?xml version="1.0" encoding="utf-8"?>
<a:theme xmlns:a="http://schemas.openxmlformats.org/drawingml/2006/main" name="Паркет">
  <a:themeElements>
    <a:clrScheme name="Паркет">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Обычная">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Паркет">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1910</TotalTime>
  <Words>773</Words>
  <Application>Microsoft Office PowerPoint</Application>
  <PresentationFormat>Экран (16:9)</PresentationFormat>
  <Paragraphs>39</Paragraphs>
  <Slides>23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23</vt:i4>
      </vt:variant>
    </vt:vector>
  </HeadingPairs>
  <TitlesOfParts>
    <vt:vector size="24" baseType="lpstr">
      <vt:lpstr>Паркет</vt:lpstr>
      <vt:lpstr>МЕЖРЕГИОНАЛЬНОЕ ТЕРРИТОРИАЛЬНОЕ УПРАВЛЕНИЕ ФЕДЕРАЛЬНОЙ СЛУЖБЫ ПО НАДЗОРУ В СФЕРЕ ТРАНСПОРТА ПО  ЮЖНОМУ ФЕДЕРАЛЬНОМУ ОКРУГУ </vt:lpstr>
      <vt:lpstr>Презентация PowerPoint</vt:lpstr>
      <vt:lpstr>Презентация PowerPoint</vt:lpstr>
      <vt:lpstr>Презентация PowerPoint</vt:lpstr>
      <vt:lpstr>Обеспечение авиационной безопасности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Предполетный и послеполетный досмотры</vt:lpstr>
      <vt:lpstr>Презентация PowerPoint</vt:lpstr>
      <vt:lpstr>Презентация PowerPoint</vt:lpstr>
      <vt:lpstr>Презентация PowerPoint</vt:lpstr>
      <vt:lpstr>Презентация PowerPoint</vt:lpstr>
      <vt:lpstr>Персональные данные пассажиров воздушных судов </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Информирование за январь 2023 года.</dc:title>
  <dc:creator>_УГАН ОНДОАНТОГВС Торопов ЕВ</dc:creator>
  <cp:lastModifiedBy>ОНПЛГГВС Торопов ЕВ</cp:lastModifiedBy>
  <cp:revision>87</cp:revision>
  <dcterms:created xsi:type="dcterms:W3CDTF">2023-04-26T06:38:31Z</dcterms:created>
  <dcterms:modified xsi:type="dcterms:W3CDTF">2024-03-20T09:42:02Z</dcterms:modified>
</cp:coreProperties>
</file>